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8229600" cx="14630400"/>
  <p:notesSz cx="8229600" cy="14630400"/>
  <p:embeddedFontLst>
    <p:embeddedFont>
      <p:font typeface="Roboto"/>
      <p:regular r:id="rId19"/>
      <p:bold r:id="rId20"/>
      <p:italic r:id="rId21"/>
      <p:boldItalic r:id="rId22"/>
    </p:embeddedFont>
    <p:embeddedFont>
      <p:font typeface="Inter"/>
      <p:regular r:id="rId23"/>
      <p:bold r:id="rId24"/>
      <p:italic r:id="rId25"/>
      <p:boldItalic r:id="rId26"/>
    </p:embeddedFont>
    <p:embeddedFont>
      <p:font typeface="Petrona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28" Type="http://schemas.openxmlformats.org/officeDocument/2006/relationships/font" Target="fonts/Petrona-bold.fntdata"/><Relationship Id="rId27" Type="http://schemas.openxmlformats.org/officeDocument/2006/relationships/font" Target="fonts/Petron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etrona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Petron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4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61feb88e97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61feb88e97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61feb88e97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9d74258c53_0_5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39d74258c53_0_5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39d74258c53_0_5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61feb88e97_1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361feb88e97_1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361feb88e97_1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1feb88e97_1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361feb88e97_1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361feb88e97_1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d74258c53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g39d74258c53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39d74258c53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d74258c53_0_4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39d74258c53_0_4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39d74258c53_0_4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d74258c53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39d74258c53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9d74258c53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8" name="Google Shape;48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" name="Google Shape;16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" name="Google Shape;20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" name="Google Shape;24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" name="Google Shape;28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0" name="Google Shape;3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2" name="Google Shape;32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4" name="Google Shape;3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6" name="Google Shape;36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0" name="Google Shape;40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2" name="Google Shape;4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4" name="Google Shape;44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6.png"/><Relationship Id="rId4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6.png"/><Relationship Id="rId4" Type="http://schemas.openxmlformats.org/officeDocument/2006/relationships/image" Target="../media/image33.png"/><Relationship Id="rId5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image" Target="../media/image22.png"/><Relationship Id="rId7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 title="Captura de tela 2025-06-08 16115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800" y="1824925"/>
            <a:ext cx="4873024" cy="48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379200" y="236400"/>
            <a:ext cx="13872000" cy="10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600">
                <a:solidFill>
                  <a:schemeClr val="dk1"/>
                </a:solidFill>
              </a:rPr>
              <a:t>Entrega Final:</a:t>
            </a:r>
            <a:endParaRPr b="1" sz="26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solidFill>
                  <a:schemeClr val="dk1"/>
                </a:solidFill>
              </a:rPr>
              <a:t>SYNFST - Sistema de Processamentos de Notas Fiscais para Serviços Tomados</a:t>
            </a:r>
            <a:endParaRPr b="0" i="0" sz="4650" u="none" cap="none" strike="noStrike"/>
          </a:p>
        </p:txBody>
      </p:sp>
      <p:sp>
        <p:nvSpPr>
          <p:cNvPr id="57" name="Google Shape;57;p13"/>
          <p:cNvSpPr/>
          <p:nvPr/>
        </p:nvSpPr>
        <p:spPr>
          <a:xfrm>
            <a:off x="6280190" y="5882402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6596000" y="2123538"/>
            <a:ext cx="7556400" cy="42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Automação de processos fiscais e </a:t>
            </a: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contábeis para empresas de SERVIÇOS.</a:t>
            </a:r>
            <a:endParaRPr sz="3000">
              <a:latin typeface="Petrona"/>
              <a:ea typeface="Petrona"/>
              <a:cs typeface="Petrona"/>
              <a:sym typeface="Petrona"/>
            </a:endParaRPr>
          </a:p>
          <a:p>
            <a:pPr indent="-419100" lvl="0" marL="91440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SzPts val="3000"/>
              <a:buFont typeface="Petrona"/>
              <a:buChar char="●"/>
            </a:pP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Escrituração Contábeis de serviços Tomados</a:t>
            </a:r>
            <a:endParaRPr sz="3000">
              <a:latin typeface="Petrona"/>
              <a:ea typeface="Petrona"/>
              <a:cs typeface="Petrona"/>
              <a:sym typeface="Petrona"/>
            </a:endParaRPr>
          </a:p>
          <a:p>
            <a:pPr indent="-419100" lvl="0" marL="91440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SzPts val="3000"/>
              <a:buFont typeface="Petrona"/>
              <a:buChar char="●"/>
            </a:pP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Apuração de imposto</a:t>
            </a:r>
            <a:endParaRPr sz="3000">
              <a:latin typeface="Petrona"/>
              <a:ea typeface="Petrona"/>
              <a:cs typeface="Petrona"/>
              <a:sym typeface="Petrona"/>
            </a:endParaRPr>
          </a:p>
          <a:p>
            <a:pPr indent="-419100" lvl="0" marL="91440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SzPts val="3000"/>
              <a:buFont typeface="Petrona"/>
              <a:buChar char="●"/>
            </a:pP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Validação humana </a:t>
            </a:r>
            <a:endParaRPr sz="3000">
              <a:latin typeface="Petrona"/>
              <a:ea typeface="Petrona"/>
              <a:cs typeface="Petrona"/>
              <a:sym typeface="Petrona"/>
            </a:endParaRPr>
          </a:p>
          <a:p>
            <a:pPr indent="-419100" lvl="0" marL="91440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SzPts val="3000"/>
              <a:buFont typeface="Petrona"/>
              <a:buChar char="●"/>
            </a:pPr>
            <a:r>
              <a:rPr lang="en-US" sz="3000">
                <a:latin typeface="Petrona"/>
                <a:ea typeface="Petrona"/>
                <a:cs typeface="Petrona"/>
                <a:sym typeface="Petrona"/>
              </a:rPr>
              <a:t>Geração de relatórios padronizados</a:t>
            </a:r>
            <a:endParaRPr sz="3000">
              <a:latin typeface="Petrona"/>
              <a:ea typeface="Petrona"/>
              <a:cs typeface="Petrona"/>
              <a:sym typeface="Petrona"/>
            </a:endParaRPr>
          </a:p>
        </p:txBody>
      </p:sp>
      <p:grpSp>
        <p:nvGrpSpPr>
          <p:cNvPr id="59" name="Google Shape;59;p13"/>
          <p:cNvGrpSpPr/>
          <p:nvPr/>
        </p:nvGrpSpPr>
        <p:grpSpPr>
          <a:xfrm>
            <a:off x="4242325" y="7429125"/>
            <a:ext cx="6145750" cy="400200"/>
            <a:chOff x="5037750" y="7440900"/>
            <a:chExt cx="6145750" cy="400200"/>
          </a:xfrm>
        </p:grpSpPr>
        <p:sp>
          <p:nvSpPr>
            <p:cNvPr id="60" name="Google Shape;60;p13"/>
            <p:cNvSpPr txBox="1"/>
            <p:nvPr/>
          </p:nvSpPr>
          <p:spPr>
            <a:xfrm>
              <a:off x="6474100" y="7440900"/>
              <a:ext cx="4709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</a:rPr>
                <a:t>Davi | Eduardo | Eliezer | Kimberly | Roberto</a:t>
              </a:r>
              <a:endParaRPr b="1" sz="3500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endParaRPr>
            </a:p>
          </p:txBody>
        </p:sp>
        <p:sp>
          <p:nvSpPr>
            <p:cNvPr id="61" name="Google Shape;61;p13"/>
            <p:cNvSpPr txBox="1"/>
            <p:nvPr/>
          </p:nvSpPr>
          <p:spPr>
            <a:xfrm>
              <a:off x="5037750" y="7440900"/>
              <a:ext cx="1872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chemeClr val="dk1"/>
                  </a:solidFill>
                </a:rPr>
                <a:t>EQUIPE:</a:t>
              </a:r>
              <a:endParaRPr b="1" sz="3500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5" name="Google Shape;20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07883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5197128" y="2654337"/>
            <a:ext cx="43656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Petrona"/>
              <a:buNone/>
            </a:pPr>
            <a:r>
              <a:rPr b="1" i="0" lang="en-US" sz="34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Casos de Sucesso</a:t>
            </a:r>
            <a:endParaRPr b="0" i="0" sz="3400" u="none" cap="none" strike="noStrike"/>
          </a:p>
        </p:txBody>
      </p:sp>
      <p:sp>
        <p:nvSpPr>
          <p:cNvPr id="207" name="Google Shape;207;p22"/>
          <p:cNvSpPr/>
          <p:nvPr/>
        </p:nvSpPr>
        <p:spPr>
          <a:xfrm>
            <a:off x="4075728" y="3629892"/>
            <a:ext cx="6608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4300"/>
              <a:buFont typeface="Petrona"/>
              <a:buNone/>
            </a:pPr>
            <a:r>
              <a:rPr b="1" lang="en-US" sz="4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8</a:t>
            </a:r>
            <a:r>
              <a:rPr b="1" i="0" lang="en-US" sz="4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2%</a:t>
            </a:r>
            <a:endParaRPr b="0" i="0" sz="4300" u="none" cap="none" strike="noStrike"/>
          </a:p>
        </p:txBody>
      </p:sp>
      <p:sp>
        <p:nvSpPr>
          <p:cNvPr id="208" name="Google Shape;208;p22"/>
          <p:cNvSpPr/>
          <p:nvPr/>
        </p:nvSpPr>
        <p:spPr>
          <a:xfrm>
            <a:off x="6288504" y="4386415"/>
            <a:ext cx="21828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Redução de Tempo</a:t>
            </a:r>
            <a:endParaRPr b="0" i="0" sz="1700" u="none" cap="none" strike="noStrike"/>
          </a:p>
        </p:txBody>
      </p:sp>
      <p:sp>
        <p:nvSpPr>
          <p:cNvPr id="209" name="Google Shape;209;p22"/>
          <p:cNvSpPr/>
          <p:nvPr/>
        </p:nvSpPr>
        <p:spPr>
          <a:xfrm>
            <a:off x="4075725" y="4758921"/>
            <a:ext cx="66084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Cliente A: Otimização do processamento fiscal.</a:t>
            </a:r>
            <a:b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Maior </a:t>
            </a:r>
            <a:r>
              <a:rPr lang="en-US"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eficiência</a:t>
            </a:r>
            <a:r>
              <a:rPr lang="en-US"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para clientes que tem maior volume de serviços tomados. Acima de 7 NFs.</a:t>
            </a:r>
            <a:endParaRPr b="0" i="0" sz="1300" u="none" cap="none" strike="noStrike"/>
          </a:p>
        </p:txBody>
      </p:sp>
      <p:sp>
        <p:nvSpPr>
          <p:cNvPr id="210" name="Google Shape;210;p22"/>
          <p:cNvSpPr/>
          <p:nvPr/>
        </p:nvSpPr>
        <p:spPr>
          <a:xfrm>
            <a:off x="4011003" y="5845519"/>
            <a:ext cx="6608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4300"/>
              <a:buFont typeface="Petrona"/>
              <a:buNone/>
            </a:pPr>
            <a:r>
              <a:rPr b="1" i="0" lang="en-US" sz="4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30%</a:t>
            </a:r>
            <a:endParaRPr b="0" i="0" sz="4300" u="none" cap="none" strike="noStrike"/>
          </a:p>
        </p:txBody>
      </p:sp>
      <p:sp>
        <p:nvSpPr>
          <p:cNvPr id="211" name="Google Shape;211;p22"/>
          <p:cNvSpPr/>
          <p:nvPr/>
        </p:nvSpPr>
        <p:spPr>
          <a:xfrm>
            <a:off x="5969223" y="6602042"/>
            <a:ext cx="26919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Petrona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Aumento de Produtividade</a:t>
            </a:r>
            <a:endParaRPr b="0" i="0" sz="1700" u="none" cap="none" strike="noStrike"/>
          </a:p>
        </p:txBody>
      </p:sp>
      <p:sp>
        <p:nvSpPr>
          <p:cNvPr id="212" name="Google Shape;212;p22"/>
          <p:cNvSpPr/>
          <p:nvPr/>
        </p:nvSpPr>
        <p:spPr>
          <a:xfrm>
            <a:off x="4011003" y="6974589"/>
            <a:ext cx="66084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769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00"/>
              <a:buFont typeface="Inter"/>
              <a:buNone/>
            </a:pPr>
            <a: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Cliente </a:t>
            </a:r>
            <a:r>
              <a:rPr lang="en-US" sz="13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</a:t>
            </a:r>
            <a:r>
              <a:rPr b="0" i="0" lang="en-US" sz="13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: Equipe contábil mais eficiente.</a:t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8" name="Google Shape;21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3"/>
          <p:cNvSpPr/>
          <p:nvPr/>
        </p:nvSpPr>
        <p:spPr>
          <a:xfrm>
            <a:off x="6221730" y="746998"/>
            <a:ext cx="5514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etrona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Plano d</a:t>
            </a:r>
            <a:r>
              <a:rPr b="1" lang="en-US" sz="4300">
                <a:latin typeface="Petrona"/>
                <a:ea typeface="Petrona"/>
                <a:cs typeface="Petrona"/>
                <a:sym typeface="Petrona"/>
              </a:rPr>
              <a:t>o projeto</a:t>
            </a:r>
            <a:endParaRPr b="0" i="0" sz="4300" u="none" cap="none" strike="noStrike"/>
          </a:p>
        </p:txBody>
      </p:sp>
      <p:sp>
        <p:nvSpPr>
          <p:cNvPr id="220" name="Google Shape;220;p23"/>
          <p:cNvSpPr/>
          <p:nvPr/>
        </p:nvSpPr>
        <p:spPr>
          <a:xfrm>
            <a:off x="6458069" y="1751409"/>
            <a:ext cx="22800" cy="41499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6671548" y="1976318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6221730" y="1751409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6292632" y="1780937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600" u="none" cap="none" strike="noStrike"/>
          </a:p>
        </p:txBody>
      </p:sp>
      <p:sp>
        <p:nvSpPr>
          <p:cNvPr id="224" name="Google Shape;224;p23"/>
          <p:cNvSpPr/>
          <p:nvPr/>
        </p:nvSpPr>
        <p:spPr>
          <a:xfrm>
            <a:off x="7508558" y="1823561"/>
            <a:ext cx="2757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1 -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MVP</a:t>
            </a:r>
            <a:endParaRPr b="0" i="0" sz="2150" u="none" cap="none" strike="noStrike"/>
          </a:p>
        </p:txBody>
      </p:sp>
      <p:sp>
        <p:nvSpPr>
          <p:cNvPr id="225" name="Google Shape;225;p23"/>
          <p:cNvSpPr/>
          <p:nvPr/>
        </p:nvSpPr>
        <p:spPr>
          <a:xfrm>
            <a:off x="7508558" y="2294215"/>
            <a:ext cx="63864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MVP Válidado em produção.</a:t>
            </a:r>
            <a:endParaRPr b="0" i="0" sz="1650" u="none" cap="none" strike="noStrike"/>
          </a:p>
        </p:txBody>
      </p:sp>
      <p:sp>
        <p:nvSpPr>
          <p:cNvPr id="226" name="Google Shape;226;p23"/>
          <p:cNvSpPr/>
          <p:nvPr/>
        </p:nvSpPr>
        <p:spPr>
          <a:xfrm>
            <a:off x="6671548" y="3611761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"/>
          <p:cNvSpPr/>
          <p:nvPr/>
        </p:nvSpPr>
        <p:spPr>
          <a:xfrm>
            <a:off x="6221730" y="3386852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3"/>
          <p:cNvSpPr/>
          <p:nvPr/>
        </p:nvSpPr>
        <p:spPr>
          <a:xfrm>
            <a:off x="6292632" y="3416379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600" u="none" cap="none" strike="noStrike"/>
          </a:p>
        </p:txBody>
      </p:sp>
      <p:sp>
        <p:nvSpPr>
          <p:cNvPr id="229" name="Google Shape;229;p23"/>
          <p:cNvSpPr/>
          <p:nvPr/>
        </p:nvSpPr>
        <p:spPr>
          <a:xfrm>
            <a:off x="7508544" y="3459000"/>
            <a:ext cx="48168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2 -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Aumento de Cidades</a:t>
            </a:r>
            <a:endParaRPr b="0" i="0" sz="2150" u="none" cap="none" strike="noStrike"/>
          </a:p>
        </p:txBody>
      </p:sp>
      <p:sp>
        <p:nvSpPr>
          <p:cNvPr id="230" name="Google Shape;230;p23"/>
          <p:cNvSpPr/>
          <p:nvPr/>
        </p:nvSpPr>
        <p:spPr>
          <a:xfrm>
            <a:off x="7508550" y="3929649"/>
            <a:ext cx="6386400" cy="9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 sistema está super especializados na leitura de NF e organização dos dados para uma região, vamos ampliar as cidades.</a:t>
            </a:r>
            <a:endParaRPr b="0" i="0" sz="1650" u="none" cap="none" strike="noStrike"/>
          </a:p>
        </p:txBody>
      </p:sp>
      <p:sp>
        <p:nvSpPr>
          <p:cNvPr id="231" name="Google Shape;231;p23"/>
          <p:cNvSpPr/>
          <p:nvPr/>
        </p:nvSpPr>
        <p:spPr>
          <a:xfrm>
            <a:off x="6671548" y="5247203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6221730" y="5022294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/>
          <p:nvPr/>
        </p:nvSpPr>
        <p:spPr>
          <a:xfrm>
            <a:off x="6292632" y="5051822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600" u="none" cap="none" strike="noStrike"/>
          </a:p>
        </p:txBody>
      </p:sp>
      <p:sp>
        <p:nvSpPr>
          <p:cNvPr id="234" name="Google Shape;234;p23"/>
          <p:cNvSpPr/>
          <p:nvPr/>
        </p:nvSpPr>
        <p:spPr>
          <a:xfrm>
            <a:off x="7508552" y="5094450"/>
            <a:ext cx="67479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3 -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Adaptar a Reforma e novas funcionalidades</a:t>
            </a:r>
            <a:endParaRPr b="0" i="0" sz="2150" u="none" cap="none" strike="noStrike"/>
          </a:p>
        </p:txBody>
      </p:sp>
      <p:sp>
        <p:nvSpPr>
          <p:cNvPr id="235" name="Google Shape;235;p23"/>
          <p:cNvSpPr/>
          <p:nvPr/>
        </p:nvSpPr>
        <p:spPr>
          <a:xfrm>
            <a:off x="7508550" y="5565100"/>
            <a:ext cx="6386400" cy="12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 a padronização do layout e regras da Reforma, a 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plataforma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pode processar dados com mais precisão e ganhar novas funcionalidades como a escrituração de movimentação 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imobiliária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41" name="Google Shape;24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"/>
          <p:cNvSpPr/>
          <p:nvPr/>
        </p:nvSpPr>
        <p:spPr>
          <a:xfrm>
            <a:off x="6221730" y="746998"/>
            <a:ext cx="5514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Petrona"/>
              <a:buNone/>
            </a:pPr>
            <a:r>
              <a:rPr b="1" lang="en-US" sz="4300">
                <a:latin typeface="Petrona"/>
                <a:ea typeface="Petrona"/>
                <a:cs typeface="Petrona"/>
                <a:sym typeface="Petrona"/>
              </a:rPr>
              <a:t>OpenSource</a:t>
            </a:r>
            <a:endParaRPr b="0" i="0" sz="4300" u="none" cap="none" strike="noStrike"/>
          </a:p>
        </p:txBody>
      </p:sp>
      <p:sp>
        <p:nvSpPr>
          <p:cNvPr id="243" name="Google Shape;243;p24"/>
          <p:cNvSpPr/>
          <p:nvPr/>
        </p:nvSpPr>
        <p:spPr>
          <a:xfrm>
            <a:off x="6458069" y="1751409"/>
            <a:ext cx="22800" cy="41499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4"/>
          <p:cNvSpPr/>
          <p:nvPr/>
        </p:nvSpPr>
        <p:spPr>
          <a:xfrm>
            <a:off x="6671548" y="1976318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4"/>
          <p:cNvSpPr/>
          <p:nvPr/>
        </p:nvSpPr>
        <p:spPr>
          <a:xfrm>
            <a:off x="6221730" y="1751409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/>
          <p:nvPr/>
        </p:nvSpPr>
        <p:spPr>
          <a:xfrm>
            <a:off x="6292632" y="1780937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600" u="none" cap="none" strike="noStrike"/>
          </a:p>
        </p:txBody>
      </p:sp>
      <p:sp>
        <p:nvSpPr>
          <p:cNvPr id="247" name="Google Shape;247;p24"/>
          <p:cNvSpPr/>
          <p:nvPr/>
        </p:nvSpPr>
        <p:spPr>
          <a:xfrm>
            <a:off x="7508558" y="1823561"/>
            <a:ext cx="2757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1 -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Doações</a:t>
            </a:r>
            <a:endParaRPr b="0" i="0" sz="2150" u="none" cap="none" strike="noStrike"/>
          </a:p>
        </p:txBody>
      </p:sp>
      <p:sp>
        <p:nvSpPr>
          <p:cNvPr id="248" name="Google Shape;248;p24"/>
          <p:cNvSpPr/>
          <p:nvPr/>
        </p:nvSpPr>
        <p:spPr>
          <a:xfrm>
            <a:off x="7508558" y="2294215"/>
            <a:ext cx="63864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Nosso projeto é para livre uso e está sobe lincença MIT. Para manter as ampliações 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precisamos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contribuições.</a:t>
            </a:r>
            <a:endParaRPr b="0" i="0" sz="1650" u="none" cap="none" strike="noStrike"/>
          </a:p>
        </p:txBody>
      </p:sp>
      <p:sp>
        <p:nvSpPr>
          <p:cNvPr id="249" name="Google Shape;249;p24"/>
          <p:cNvSpPr/>
          <p:nvPr/>
        </p:nvSpPr>
        <p:spPr>
          <a:xfrm>
            <a:off x="6671548" y="3611761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4"/>
          <p:cNvSpPr/>
          <p:nvPr/>
        </p:nvSpPr>
        <p:spPr>
          <a:xfrm>
            <a:off x="6221730" y="3386852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4"/>
          <p:cNvSpPr/>
          <p:nvPr/>
        </p:nvSpPr>
        <p:spPr>
          <a:xfrm>
            <a:off x="6292632" y="3416379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600" u="none" cap="none" strike="noStrike"/>
          </a:p>
        </p:txBody>
      </p:sp>
      <p:sp>
        <p:nvSpPr>
          <p:cNvPr id="252" name="Google Shape;252;p24"/>
          <p:cNvSpPr/>
          <p:nvPr/>
        </p:nvSpPr>
        <p:spPr>
          <a:xfrm>
            <a:off x="7508558" y="3459004"/>
            <a:ext cx="27576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2 -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Melhorias</a:t>
            </a:r>
            <a:endParaRPr b="0" i="0" sz="2150" u="none" cap="none" strike="noStrike"/>
          </a:p>
        </p:txBody>
      </p:sp>
      <p:sp>
        <p:nvSpPr>
          <p:cNvPr id="253" name="Google Shape;253;p24"/>
          <p:cNvSpPr/>
          <p:nvPr/>
        </p:nvSpPr>
        <p:spPr>
          <a:xfrm>
            <a:off x="7508550" y="3929651"/>
            <a:ext cx="6386400" cy="11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Todos objetivos a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presentados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anteriormente pode ser executados focando na priorização da reforma tributária e aumento de cidades, conexões de APIs tornando mais 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autônomo</a:t>
            </a: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650" u="none" cap="none" strike="noStrike"/>
          </a:p>
        </p:txBody>
      </p:sp>
      <p:sp>
        <p:nvSpPr>
          <p:cNvPr id="254" name="Google Shape;254;p24"/>
          <p:cNvSpPr/>
          <p:nvPr/>
        </p:nvSpPr>
        <p:spPr>
          <a:xfrm>
            <a:off x="6671548" y="5247203"/>
            <a:ext cx="630300" cy="22800"/>
          </a:xfrm>
          <a:prstGeom prst="roundRect">
            <a:avLst>
              <a:gd fmla="val 386007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/>
          <p:nvPr/>
        </p:nvSpPr>
        <p:spPr>
          <a:xfrm>
            <a:off x="6221730" y="5022294"/>
            <a:ext cx="472800" cy="472800"/>
          </a:xfrm>
          <a:prstGeom prst="roundRect">
            <a:avLst>
              <a:gd fmla="val 18668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"/>
          <p:cNvSpPr/>
          <p:nvPr/>
        </p:nvSpPr>
        <p:spPr>
          <a:xfrm>
            <a:off x="6292632" y="5051822"/>
            <a:ext cx="330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600"/>
              <a:buFont typeface="Petrona"/>
              <a:buNone/>
            </a:pPr>
            <a:r>
              <a:rPr b="1" i="0" lang="en-US" sz="26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600" u="none" cap="none" strike="noStrike"/>
          </a:p>
        </p:txBody>
      </p:sp>
      <p:sp>
        <p:nvSpPr>
          <p:cNvPr id="257" name="Google Shape;257;p24"/>
          <p:cNvSpPr/>
          <p:nvPr/>
        </p:nvSpPr>
        <p:spPr>
          <a:xfrm>
            <a:off x="7508545" y="5094450"/>
            <a:ext cx="44049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50"/>
              <a:buFont typeface="Petrona"/>
              <a:buNone/>
            </a:pPr>
            <a:r>
              <a:rPr b="1" i="0" lang="en-US" sz="21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Fase 3 - </a:t>
            </a:r>
            <a:r>
              <a:rPr b="1" lang="en-US" sz="21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Valores Previstos</a:t>
            </a:r>
            <a:endParaRPr b="0" i="0" sz="2150" u="none" cap="none" strike="noStrike"/>
          </a:p>
        </p:txBody>
      </p:sp>
      <p:sp>
        <p:nvSpPr>
          <p:cNvPr id="258" name="Google Shape;258;p24"/>
          <p:cNvSpPr/>
          <p:nvPr/>
        </p:nvSpPr>
        <p:spPr>
          <a:xfrm>
            <a:off x="7508550" y="5565100"/>
            <a:ext cx="63864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Para ampliar esse projeto e atender as especificações dos escritórios contábeis e fazer deixar uma plataforma definitiva.</a:t>
            </a:r>
            <a:b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Estamos buscando uma </a:t>
            </a:r>
            <a:r>
              <a:rPr b="1" lang="en-US" sz="16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doação de R$ 50.000,00.</a:t>
            </a:r>
            <a:endParaRPr b="1" i="0" sz="165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4" name="Google Shape;26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/>
          <p:nvPr/>
        </p:nvSpPr>
        <p:spPr>
          <a:xfrm>
            <a:off x="6191725" y="924175"/>
            <a:ext cx="72801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50"/>
              <a:buFont typeface="Petrona"/>
              <a:buNone/>
            </a:pPr>
            <a:r>
              <a:rPr b="1" lang="en-US" sz="4150">
                <a:latin typeface="Petrona"/>
                <a:ea typeface="Petrona"/>
                <a:cs typeface="Petrona"/>
                <a:sym typeface="Petrona"/>
              </a:rPr>
              <a:t>Para onde vai o investimento</a:t>
            </a:r>
            <a:endParaRPr b="0" i="0" sz="4150" u="none" cap="none" strike="noStrike"/>
          </a:p>
        </p:txBody>
      </p:sp>
      <p:sp>
        <p:nvSpPr>
          <p:cNvPr id="266" name="Google Shape;266;p25"/>
          <p:cNvSpPr/>
          <p:nvPr/>
        </p:nvSpPr>
        <p:spPr>
          <a:xfrm>
            <a:off x="6191726" y="1887498"/>
            <a:ext cx="151090" cy="773906"/>
          </a:xfrm>
          <a:prstGeom prst="roundRect">
            <a:avLst>
              <a:gd fmla="val 5602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5"/>
          <p:cNvSpPr/>
          <p:nvPr/>
        </p:nvSpPr>
        <p:spPr>
          <a:xfrm>
            <a:off x="6644997" y="1887498"/>
            <a:ext cx="2886908" cy="3306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Investimento na Equipe</a:t>
            </a:r>
            <a:endParaRPr b="0" i="0" sz="2050" u="none" cap="none" strike="noStrike"/>
          </a:p>
        </p:txBody>
      </p:sp>
      <p:sp>
        <p:nvSpPr>
          <p:cNvPr id="268" name="Google Shape;268;p25"/>
          <p:cNvSpPr/>
          <p:nvPr/>
        </p:nvSpPr>
        <p:spPr>
          <a:xfrm>
            <a:off x="6644997" y="2338983"/>
            <a:ext cx="7280077" cy="3224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Expansão do time de desenvolvimento. Inovação contínua da plataforma.</a:t>
            </a:r>
            <a:endParaRPr b="0" i="0" sz="1550" u="none" cap="none" strike="noStrike"/>
          </a:p>
        </p:txBody>
      </p:sp>
      <p:sp>
        <p:nvSpPr>
          <p:cNvPr id="269" name="Google Shape;269;p25"/>
          <p:cNvSpPr/>
          <p:nvPr/>
        </p:nvSpPr>
        <p:spPr>
          <a:xfrm>
            <a:off x="6493907" y="2862858"/>
            <a:ext cx="151090" cy="773906"/>
          </a:xfrm>
          <a:prstGeom prst="roundRect">
            <a:avLst>
              <a:gd fmla="val 5602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6796207" y="3838218"/>
            <a:ext cx="151090" cy="773906"/>
          </a:xfrm>
          <a:prstGeom prst="roundRect">
            <a:avLst>
              <a:gd fmla="val 56021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5"/>
          <p:cNvSpPr/>
          <p:nvPr/>
        </p:nvSpPr>
        <p:spPr>
          <a:xfrm>
            <a:off x="6796203" y="2862856"/>
            <a:ext cx="29682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Roadmap de Integrações</a:t>
            </a:r>
            <a:endParaRPr b="0" i="0" sz="2050" u="none" cap="none" strike="noStrike"/>
          </a:p>
        </p:txBody>
      </p:sp>
      <p:sp>
        <p:nvSpPr>
          <p:cNvPr id="272" name="Google Shape;272;p25"/>
          <p:cNvSpPr/>
          <p:nvPr/>
        </p:nvSpPr>
        <p:spPr>
          <a:xfrm>
            <a:off x="6796203" y="3314341"/>
            <a:ext cx="66756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Com ERPs líderes de mercado. Maior compatibilidade e eficiência.</a:t>
            </a:r>
            <a:endParaRPr b="0" i="0" sz="1550" u="none" cap="none" strike="noStrike"/>
          </a:p>
        </p:txBody>
      </p:sp>
      <p:sp>
        <p:nvSpPr>
          <p:cNvPr id="273" name="Google Shape;273;p25"/>
          <p:cNvSpPr/>
          <p:nvPr/>
        </p:nvSpPr>
        <p:spPr>
          <a:xfrm>
            <a:off x="7098390" y="3838178"/>
            <a:ext cx="26451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Petrona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Expansão do Suporte</a:t>
            </a:r>
            <a:endParaRPr b="0" i="0" sz="2050" u="none" cap="none" strike="noStrike"/>
          </a:p>
        </p:txBody>
      </p:sp>
      <p:sp>
        <p:nvSpPr>
          <p:cNvPr id="274" name="Google Shape;274;p25"/>
          <p:cNvSpPr/>
          <p:nvPr/>
        </p:nvSpPr>
        <p:spPr>
          <a:xfrm>
            <a:off x="7098389" y="4289663"/>
            <a:ext cx="63732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Atendimento 24/7. Suporte contínuo para os clientes.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6" title="Captura de tela 2025-06-08 16115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4312" y="528037"/>
            <a:ext cx="7181775" cy="717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6280190" y="423426"/>
            <a:ext cx="7556400" cy="14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Oportunidade no Mercado de Serviços Brasileiro</a:t>
            </a:r>
            <a:endParaRPr b="0" i="0" sz="4650" u="none" cap="none" strike="noStrike"/>
          </a:p>
        </p:txBody>
      </p:sp>
      <p:sp>
        <p:nvSpPr>
          <p:cNvPr id="69" name="Google Shape;69;p14"/>
          <p:cNvSpPr/>
          <p:nvPr/>
        </p:nvSpPr>
        <p:spPr>
          <a:xfrm>
            <a:off x="6280200" y="2252099"/>
            <a:ext cx="7556400" cy="21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 setor de serviços no Brasil mostra um crescimento robusto. Representando a maioria das empresas, ele se recupera rapidamente. Este cenário de expansão cria oportunidades sem precedentes para inovação e otimização. Acompanhe a seguir os desafios e soluções que podemos oferecer.</a:t>
            </a:r>
            <a:endParaRPr b="0" i="0" sz="1750" u="none" cap="none" strike="noStrike"/>
          </a:p>
        </p:txBody>
      </p:sp>
      <p:sp>
        <p:nvSpPr>
          <p:cNvPr id="70" name="Google Shape;70;p14"/>
          <p:cNvSpPr/>
          <p:nvPr/>
        </p:nvSpPr>
        <p:spPr>
          <a:xfrm>
            <a:off x="6280190" y="5882402"/>
            <a:ext cx="363000" cy="36300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6280200" y="4632150"/>
            <a:ext cx="75564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Oportunidade no </a:t>
            </a:r>
            <a:r>
              <a:rPr b="1" lang="en-US" sz="3000">
                <a:latin typeface="Petrona"/>
                <a:ea typeface="Petrona"/>
                <a:cs typeface="Petrona"/>
                <a:sym typeface="Petrona"/>
              </a:rPr>
              <a:t>grupo</a:t>
            </a:r>
            <a:endParaRPr b="0" i="0" sz="300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6280200" y="5327675"/>
            <a:ext cx="75564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Veio do relato de um dos integrantes do grupo, quando citou as dificuldades de apuração e gestão de pagamentos da esposa que possui uma 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imobiliária (empresa do setor de serviços)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b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Sentamos com um contador para conversar sobre o tema e descobrimos um ponto operacional mais complexa e manual </a:t>
            </a:r>
            <a:r>
              <a:rPr b="1"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escrituração de serviços tomados.</a:t>
            </a:r>
            <a:endParaRPr b="1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793790" y="1122045"/>
            <a:ext cx="59541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Problema</a:t>
            </a:r>
            <a:endParaRPr b="0" i="0" sz="46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793790" y="2206466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1" name="Google Shape;8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0347" y="2238375"/>
            <a:ext cx="357188" cy="44648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1530900" y="2284325"/>
            <a:ext cx="6956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Escrituração de NF de Serviços Tomados</a:t>
            </a:r>
            <a:endParaRPr b="0" i="0" sz="2300" u="none" cap="none" strike="noStrike"/>
          </a:p>
        </p:txBody>
      </p:sp>
      <p:sp>
        <p:nvSpPr>
          <p:cNvPr id="83" name="Google Shape;83;p15"/>
          <p:cNvSpPr/>
          <p:nvPr/>
        </p:nvSpPr>
        <p:spPr>
          <a:xfrm>
            <a:off x="793800" y="2811325"/>
            <a:ext cx="7693500" cy="48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escrituração é um processo manual: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Digitação de dados do Prestador e Tomador de serviços no sistema da prefeitura e de registros da contabilidade, 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 prazo apertado: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Para a 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ontabilidade efetuar, normalmente até dia 15 do mês seguinte.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Padrão dos dados: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Contabilidade recebe de seus clientes os documentos em mais variados formatos </a:t>
            </a:r>
            <a:r>
              <a:rPr i="1"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(PDF, PDF Digitalizado, Foto, Foto salva em PDF e arquivos físicos impressos)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NFS cada 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município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tem um padrão/layout diferente</a:t>
            </a:r>
            <a:b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</a:b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/>
          <p:nvPr/>
        </p:nvSpPr>
        <p:spPr>
          <a:xfrm>
            <a:off x="793790" y="1122045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Problema</a:t>
            </a:r>
            <a:endParaRPr b="0" i="0" sz="4650" u="none" cap="none" strike="noStrike"/>
          </a:p>
        </p:txBody>
      </p:sp>
      <p:sp>
        <p:nvSpPr>
          <p:cNvPr id="91" name="Google Shape;91;p16"/>
          <p:cNvSpPr/>
          <p:nvPr/>
        </p:nvSpPr>
        <p:spPr>
          <a:xfrm>
            <a:off x="793803" y="2065191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2" name="Google Shape;9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0361" y="2097100"/>
            <a:ext cx="357188" cy="44648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>
            <a:off x="1530925" y="2143050"/>
            <a:ext cx="74127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Apuração de </a:t>
            </a: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Tributos</a:t>
            </a:r>
            <a:r>
              <a:rPr b="1" lang="en-US" sz="230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por enquadramento da empresas</a:t>
            </a:r>
            <a:endParaRPr b="0" i="0" sz="2300" u="none" cap="none" strike="noStrike"/>
          </a:p>
        </p:txBody>
      </p:sp>
      <p:sp>
        <p:nvSpPr>
          <p:cNvPr id="94" name="Google Shape;94;p16"/>
          <p:cNvSpPr/>
          <p:nvPr/>
        </p:nvSpPr>
        <p:spPr>
          <a:xfrm>
            <a:off x="793800" y="2653350"/>
            <a:ext cx="7556400" cy="27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Forma de interpretação: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ISS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tem uma complexidade na interpretação da lei, onde cada município, interpreta como acha melhor.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Calculo de impostos Federais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As NFS tem descrito os impostos quando aplicados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39725" lvl="1" marL="9144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○"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Isentos ou retidos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793790" y="579560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6" name="Google Shape;9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0347" y="5827514"/>
            <a:ext cx="357188" cy="44648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/>
          <p:nvPr/>
        </p:nvSpPr>
        <p:spPr>
          <a:xfrm>
            <a:off x="1530906" y="5873472"/>
            <a:ext cx="3921323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Compliance Fiscal Arriscado</a:t>
            </a:r>
            <a:endParaRPr b="0" i="0" sz="2300" u="none" cap="none" strike="noStrike"/>
          </a:p>
        </p:txBody>
      </p:sp>
      <p:sp>
        <p:nvSpPr>
          <p:cNvPr id="98" name="Google Shape;98;p16"/>
          <p:cNvSpPr/>
          <p:nvPr/>
        </p:nvSpPr>
        <p:spPr>
          <a:xfrm>
            <a:off x="793800" y="6522925"/>
            <a:ext cx="74799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Char char="●"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Erros na conformidade causam multas e contingências. A falta de precisão gera grandes prejuízos financeiros e desgastes comerciais.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4" name="Google Shape;10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3161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5" name="Google Shape;105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408" y="2428792"/>
            <a:ext cx="463153" cy="46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/>
          <p:nvPr/>
        </p:nvSpPr>
        <p:spPr>
          <a:xfrm>
            <a:off x="83405" y="2963325"/>
            <a:ext cx="1952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Petrona"/>
              <a:buNone/>
            </a:pPr>
            <a:r>
              <a:rPr b="1" i="0" lang="en-US" sz="3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Solução</a:t>
            </a:r>
            <a:endParaRPr b="0" i="0" sz="3800" u="none" cap="none" strike="noStrike"/>
          </a:p>
        </p:txBody>
      </p:sp>
      <p:grpSp>
        <p:nvGrpSpPr>
          <p:cNvPr id="107" name="Google Shape;107;p17"/>
          <p:cNvGrpSpPr/>
          <p:nvPr/>
        </p:nvGrpSpPr>
        <p:grpSpPr>
          <a:xfrm>
            <a:off x="5719886" y="2626629"/>
            <a:ext cx="5252333" cy="5260596"/>
            <a:chOff x="2675582" y="676586"/>
            <a:chExt cx="3793942" cy="3790328"/>
          </a:xfrm>
        </p:grpSpPr>
        <p:sp>
          <p:nvSpPr>
            <p:cNvPr id="108" name="Google Shape;108;p17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D7E75"/>
            </a:solidFill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fmla="val 12564381" name="adj1"/>
                <a:gd fmla="val 18346131" name="adj2"/>
                <a:gd fmla="val 20844" name="adj3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fmla="val 12622480" name="adj1"/>
                <a:gd fmla="val 18081133" name="adj2"/>
                <a:gd fmla="val 20809" name="adj3"/>
              </a:avLst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2" name="Google Shape;112;p17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113" name="Google Shape;113;p1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B786F"/>
              </a:solidFill>
              <a:ln>
                <a:noFill/>
              </a:ln>
              <a:effectLst>
                <a:outerShdw blurRad="199129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" name="Google Shape;115;p17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116" name="Google Shape;116;p1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5"/>
              </a:solidFill>
              <a:ln>
                <a:noFill/>
              </a:ln>
              <a:effectLst>
                <a:outerShdw blurRad="199129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5"/>
              </a:solidFill>
              <a:ln>
                <a:noFill/>
              </a:ln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17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119" name="Google Shape;119;p1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F887E"/>
              </a:solidFill>
              <a:ln>
                <a:noFill/>
              </a:ln>
              <a:effectLst>
                <a:outerShdw blurRad="199129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F887E"/>
              </a:solidFill>
              <a:ln>
                <a:noFill/>
              </a:ln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" name="Google Shape;121;p17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7425" lIns="127425" spcFirstLastPara="1" rIns="127425" wrap="square" tIns="127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64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226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7425" lIns="127425" spcFirstLastPara="1" rIns="127425" wrap="square" tIns="127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64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226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p17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7425" lIns="127425" spcFirstLastPara="1" rIns="127425" wrap="square" tIns="127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64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226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24" name="Google Shape;124;p17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125" name="Google Shape;125;p1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5"/>
              </a:solidFill>
              <a:ln>
                <a:noFill/>
              </a:ln>
              <a:effectLst>
                <a:outerShdw blurRad="199129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5"/>
              </a:solidFill>
              <a:ln>
                <a:noFill/>
              </a:ln>
            </p:spPr>
            <p:txBody>
              <a:bodyPr anchorCtr="0" anchor="ctr" bIns="127425" lIns="127425" spcFirstLastPara="1" rIns="127425" wrap="square" tIns="127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" name="Google Shape;127;p17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7425" lIns="127425" spcFirstLastPara="1" rIns="127425" wrap="square" tIns="127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264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2264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8" name="Google Shape;128;p17"/>
          <p:cNvGrpSpPr/>
          <p:nvPr/>
        </p:nvGrpSpPr>
        <p:grpSpPr>
          <a:xfrm>
            <a:off x="1847148" y="3237675"/>
            <a:ext cx="5262807" cy="1797455"/>
            <a:chOff x="-89928" y="1170481"/>
            <a:chExt cx="3776140" cy="1289700"/>
          </a:xfrm>
        </p:grpSpPr>
        <p:sp>
          <p:nvSpPr>
            <p:cNvPr id="129" name="Google Shape;129;p17"/>
            <p:cNvSpPr txBox="1"/>
            <p:nvPr/>
          </p:nvSpPr>
          <p:spPr>
            <a:xfrm>
              <a:off x="-89928" y="1170481"/>
              <a:ext cx="25374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5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Entrada de Dados</a:t>
              </a:r>
              <a:endParaRPr b="1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1064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2129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Entrada de dados multi formas, para segmentar, separar e extrair dados de Notas Fiscais de Serviços</a:t>
              </a:r>
              <a:endParaRPr b="1" sz="20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0" name="Google Shape;130;p17"/>
            <p:cNvCxnSpPr/>
            <p:nvPr/>
          </p:nvCxnSpPr>
          <p:spPr>
            <a:xfrm rot="10800000">
              <a:off x="2641913" y="1831625"/>
              <a:ext cx="10443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31" name="Google Shape;131;p17"/>
          <p:cNvGrpSpPr/>
          <p:nvPr/>
        </p:nvGrpSpPr>
        <p:grpSpPr>
          <a:xfrm>
            <a:off x="1847150" y="5724750"/>
            <a:ext cx="5634504" cy="1797455"/>
            <a:chOff x="-89926" y="2954993"/>
            <a:chExt cx="4042839" cy="1289700"/>
          </a:xfrm>
        </p:grpSpPr>
        <p:sp>
          <p:nvSpPr>
            <p:cNvPr id="132" name="Google Shape;132;p17"/>
            <p:cNvSpPr txBox="1"/>
            <p:nvPr/>
          </p:nvSpPr>
          <p:spPr>
            <a:xfrm>
              <a:off x="-89926" y="2954993"/>
              <a:ext cx="27786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5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Organização e Processamento</a:t>
              </a:r>
              <a:endParaRPr b="1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1064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29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Validação da extração e organização das informações de forma autônoma.</a:t>
              </a:r>
              <a:endParaRPr b="1" sz="20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3" name="Google Shape;133;p17"/>
            <p:cNvCxnSpPr/>
            <p:nvPr/>
          </p:nvCxnSpPr>
          <p:spPr>
            <a:xfrm rot="10800000">
              <a:off x="2641913" y="3489425"/>
              <a:ext cx="1311000" cy="0"/>
            </a:xfrm>
            <a:prstGeom prst="straightConnector1">
              <a:avLst/>
            </a:prstGeom>
            <a:noFill/>
            <a:ln cap="flat" cmpd="sng" w="9525">
              <a:solidFill>
                <a:srgbClr val="1D7E7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34" name="Google Shape;134;p17"/>
          <p:cNvGrpSpPr/>
          <p:nvPr/>
        </p:nvGrpSpPr>
        <p:grpSpPr>
          <a:xfrm>
            <a:off x="9233413" y="3343625"/>
            <a:ext cx="5281573" cy="1797455"/>
            <a:chOff x="5209825" y="1246501"/>
            <a:chExt cx="3789605" cy="1289700"/>
          </a:xfrm>
        </p:grpSpPr>
        <p:sp>
          <p:nvSpPr>
            <p:cNvPr id="135" name="Google Shape;135;p17"/>
            <p:cNvSpPr txBox="1"/>
            <p:nvPr/>
          </p:nvSpPr>
          <p:spPr>
            <a:xfrm>
              <a:off x="6558330" y="1246501"/>
              <a:ext cx="24411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5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Relatório Padrões necessários</a:t>
              </a:r>
              <a:endParaRPr b="1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1064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29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Disponibilização dos arquivos para agilizar a escrituração na prefeitura e sistema de registro do cliente.</a:t>
              </a:r>
              <a:endParaRPr b="1" sz="20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6" name="Google Shape;136;p17"/>
            <p:cNvCxnSpPr/>
            <p:nvPr/>
          </p:nvCxnSpPr>
          <p:spPr>
            <a:xfrm>
              <a:off x="5209825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37" name="Google Shape;137;p17"/>
          <p:cNvGrpSpPr/>
          <p:nvPr/>
        </p:nvGrpSpPr>
        <p:grpSpPr>
          <a:xfrm>
            <a:off x="9233413" y="5945475"/>
            <a:ext cx="5175970" cy="1797455"/>
            <a:chOff x="5209825" y="3113367"/>
            <a:chExt cx="3713834" cy="1289700"/>
          </a:xfrm>
        </p:grpSpPr>
        <p:sp>
          <p:nvSpPr>
            <p:cNvPr id="138" name="Google Shape;138;p17"/>
            <p:cNvSpPr txBox="1"/>
            <p:nvPr/>
          </p:nvSpPr>
          <p:spPr>
            <a:xfrm>
              <a:off x="6583659" y="3113367"/>
              <a:ext cx="2340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425" lIns="127425" spcFirstLastPara="1" rIns="127425" wrap="square" tIns="127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latin typeface="Roboto"/>
                  <a:ea typeface="Roboto"/>
                  <a:cs typeface="Roboto"/>
                  <a:sym typeface="Roboto"/>
                </a:rPr>
                <a:t>Humano no processo</a:t>
              </a:r>
              <a:endParaRPr b="1" sz="25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32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265"/>
                </a:spcAft>
                <a:buNone/>
              </a:pPr>
              <a:r>
                <a:rPr lang="en-US" sz="2000">
                  <a:latin typeface="Roboto"/>
                  <a:ea typeface="Roboto"/>
                  <a:cs typeface="Roboto"/>
                  <a:sym typeface="Roboto"/>
                </a:rPr>
                <a:t>Validação de todos os dados </a:t>
              </a:r>
              <a:r>
                <a:rPr lang="en-US" sz="2000">
                  <a:latin typeface="Roboto"/>
                  <a:ea typeface="Roboto"/>
                  <a:cs typeface="Roboto"/>
                  <a:sym typeface="Roboto"/>
                </a:rPr>
                <a:t>extraídos</a:t>
              </a:r>
              <a:r>
                <a:rPr lang="en-US" sz="2000">
                  <a:latin typeface="Roboto"/>
                  <a:ea typeface="Roboto"/>
                  <a:cs typeface="Roboto"/>
                  <a:sym typeface="Roboto"/>
                </a:rPr>
                <a:t> e </a:t>
              </a:r>
              <a:r>
                <a:rPr lang="en-US" sz="2000">
                  <a:latin typeface="Roboto"/>
                  <a:ea typeface="Roboto"/>
                  <a:cs typeface="Roboto"/>
                  <a:sym typeface="Roboto"/>
                </a:rPr>
                <a:t>organizados</a:t>
              </a:r>
              <a:r>
                <a:rPr lang="en-US" sz="2000">
                  <a:latin typeface="Roboto"/>
                  <a:ea typeface="Roboto"/>
                  <a:cs typeface="Roboto"/>
                  <a:sym typeface="Roboto"/>
                </a:rPr>
                <a:t> pelo Agente.</a:t>
              </a:r>
              <a:endParaRPr b="1" sz="20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39" name="Google Shape;139;p17"/>
            <p:cNvCxnSpPr/>
            <p:nvPr/>
          </p:nvCxnSpPr>
          <p:spPr>
            <a:xfrm>
              <a:off x="5209825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B786F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5" name="Google Shape;14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31612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/>
          <p:nvPr/>
        </p:nvSpPr>
        <p:spPr>
          <a:xfrm>
            <a:off x="648533" y="2826782"/>
            <a:ext cx="4863941" cy="6079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Petrona"/>
              <a:buNone/>
            </a:pPr>
            <a:r>
              <a:rPr b="1" i="0" lang="en-US" sz="38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Solução</a:t>
            </a:r>
            <a:endParaRPr b="0" i="0" sz="3800" u="none" cap="none" strike="noStrike"/>
          </a:p>
        </p:txBody>
      </p:sp>
      <p:pic>
        <p:nvPicPr>
          <p:cNvPr descr="preencoded.png" id="147" name="Google Shape;14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533" y="3744992"/>
            <a:ext cx="463153" cy="463153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/>
          <p:nvPr/>
        </p:nvSpPr>
        <p:spPr>
          <a:xfrm>
            <a:off x="1296950" y="3822625"/>
            <a:ext cx="100041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900"/>
              <a:buFont typeface="Petrona"/>
              <a:buNone/>
            </a:pPr>
            <a:r>
              <a:rPr b="1" lang="en-US" sz="2800">
                <a:solidFill>
                  <a:srgbClr val="272525"/>
                </a:solidFill>
                <a:latin typeface="Roboto"/>
                <a:ea typeface="Roboto"/>
                <a:cs typeface="Roboto"/>
                <a:sym typeface="Roboto"/>
              </a:rPr>
              <a:t>Automatização Estruturação e Dados - Para contabilidade</a:t>
            </a:r>
            <a:endParaRPr i="0" sz="2800" u="none" cap="none" strike="noStrike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1296950" y="4237676"/>
            <a:ext cx="12684900" cy="3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●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Criação de uma ferramenta </a:t>
            </a: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tecnológica e agêntica somado com IA Generativa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Criação de solução para receber os arquivos em diversos formas (PDF, Imagem, Arquivos .zip)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Segmentação, separação e validação dos formatos para otimizar o processamento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Tecnologia OCR para extração de dados das NF de serviços.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Um Agente LLM treinado para organizar as informações extraídas, mesmo que fora de padrão.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Validação e/ou edição das informações pelo humano </a:t>
            </a:r>
            <a:r>
              <a:rPr i="1"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(garantido precisão das informações)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55600" lvl="1" marL="91440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00"/>
              <a:buFont typeface="Inter"/>
              <a:buChar char="○"/>
            </a:pPr>
            <a:r>
              <a:rPr lang="en-US" sz="200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Geração de relatórios e arquivos prontos para subir nos sistemas necessários.</a:t>
            </a:r>
            <a:endParaRPr sz="200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/>
          <p:nvPr/>
        </p:nvSpPr>
        <p:spPr>
          <a:xfrm>
            <a:off x="6201303" y="129078"/>
            <a:ext cx="8066795" cy="7971450"/>
          </a:xfrm>
          <a:prstGeom prst="ellipse">
            <a:avLst/>
          </a:prstGeom>
          <a:solidFill>
            <a:srgbClr val="CCEEFF"/>
          </a:solidFill>
          <a:ln cap="flat" cmpd="sng" w="93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89400" lIns="89400" spcFirstLastPara="1" rIns="89400" wrap="square" tIns="894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9"/>
          </a:p>
        </p:txBody>
      </p:sp>
      <p:sp>
        <p:nvSpPr>
          <p:cNvPr id="156" name="Google Shape;156;p19"/>
          <p:cNvSpPr/>
          <p:nvPr/>
        </p:nvSpPr>
        <p:spPr>
          <a:xfrm>
            <a:off x="7414550" y="2625825"/>
            <a:ext cx="5640300" cy="5474700"/>
          </a:xfrm>
          <a:prstGeom prst="ellipse">
            <a:avLst/>
          </a:prstGeom>
          <a:solidFill>
            <a:srgbClr val="B2D4E5"/>
          </a:solidFill>
          <a:ln cap="flat" cmpd="sng" w="93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89400" lIns="89400" spcFirstLastPara="1" rIns="89400" wrap="square" tIns="894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9"/>
          </a:p>
        </p:txBody>
      </p:sp>
      <p:sp>
        <p:nvSpPr>
          <p:cNvPr id="157" name="Google Shape;157;p19"/>
          <p:cNvSpPr/>
          <p:nvPr/>
        </p:nvSpPr>
        <p:spPr>
          <a:xfrm>
            <a:off x="518952" y="483675"/>
            <a:ext cx="66615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etrona"/>
              <a:buNone/>
            </a:pPr>
            <a:r>
              <a:rPr b="1" i="0" lang="en-US" sz="45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Tamanho do Mercado</a:t>
            </a:r>
            <a:endParaRPr b="0" i="0" sz="4500" u="none" cap="none" strike="noStrike"/>
          </a:p>
        </p:txBody>
      </p:sp>
      <p:sp>
        <p:nvSpPr>
          <p:cNvPr id="158" name="Google Shape;158;p19"/>
          <p:cNvSpPr txBox="1"/>
          <p:nvPr/>
        </p:nvSpPr>
        <p:spPr>
          <a:xfrm>
            <a:off x="8039950" y="895750"/>
            <a:ext cx="4403400" cy="13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TAM (Brasil, serviços B2B com emissão de nota) ~ </a:t>
            </a:r>
            <a:r>
              <a:rPr b="1" lang="en-US" sz="1600">
                <a:solidFill>
                  <a:schemeClr val="dk1"/>
                </a:solidFill>
              </a:rPr>
              <a:t>R$ 300 bilhões/ano</a:t>
            </a:r>
            <a:r>
              <a:rPr lang="en-US" sz="1600">
                <a:solidFill>
                  <a:schemeClr val="dk1"/>
                </a:solidFill>
              </a:rPr>
              <a:t>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Em termos de volume de documentos: ~ </a:t>
            </a:r>
            <a:r>
              <a:rPr b="1" lang="en-US" sz="1600">
                <a:solidFill>
                  <a:schemeClr val="dk1"/>
                </a:solidFill>
              </a:rPr>
              <a:t>100 milhões notas/ano</a:t>
            </a:r>
            <a:r>
              <a:rPr lang="en-US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8063500" y="3798225"/>
            <a:ext cx="4356300" cy="160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SAM ~ </a:t>
            </a:r>
            <a:r>
              <a:rPr b="1" lang="en-US" sz="1600">
                <a:solidFill>
                  <a:schemeClr val="dk1"/>
                </a:solidFill>
              </a:rPr>
              <a:t>R$ 90 bilhões/ano</a:t>
            </a:r>
            <a:r>
              <a:rPr lang="en-US" sz="1600">
                <a:solidFill>
                  <a:schemeClr val="dk1"/>
                </a:solidFill>
              </a:rPr>
              <a:t> para serviços B2B intermunicipais com nota fiscal.</a:t>
            </a:r>
            <a:br>
              <a:rPr lang="en-US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~ </a:t>
            </a:r>
            <a:r>
              <a:rPr b="1" lang="en-US" sz="1600">
                <a:solidFill>
                  <a:schemeClr val="dk1"/>
                </a:solidFill>
              </a:rPr>
              <a:t>30 milhões</a:t>
            </a:r>
            <a:r>
              <a:rPr lang="en-US" sz="1600">
                <a:solidFill>
                  <a:schemeClr val="dk1"/>
                </a:solidFill>
              </a:rPr>
              <a:t> de notas emitidas por ano nessa faixa.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8955502" y="5599126"/>
            <a:ext cx="2558400" cy="2501400"/>
          </a:xfrm>
          <a:prstGeom prst="ellipse">
            <a:avLst/>
          </a:prstGeom>
          <a:solidFill>
            <a:schemeClr val="accent1"/>
          </a:solidFill>
          <a:ln cap="flat" cmpd="sng" w="93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89400" lIns="89400" spcFirstLastPara="1" rIns="89400" wrap="square" tIns="894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9"/>
          </a:p>
        </p:txBody>
      </p:sp>
      <p:sp>
        <p:nvSpPr>
          <p:cNvPr id="161" name="Google Shape;161;p19"/>
          <p:cNvSpPr txBox="1"/>
          <p:nvPr/>
        </p:nvSpPr>
        <p:spPr>
          <a:xfrm>
            <a:off x="9039800" y="6258875"/>
            <a:ext cx="2389800" cy="146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2"/>
                </a:solidFill>
              </a:rPr>
              <a:t>SOM </a:t>
            </a:r>
            <a:endParaRPr b="1" sz="16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lt2"/>
                </a:solidFill>
              </a:rPr>
              <a:t>Estimado para Mogi Guaçu</a:t>
            </a:r>
            <a:r>
              <a:rPr lang="en-US" sz="1600">
                <a:solidFill>
                  <a:schemeClr val="lt2"/>
                </a:solidFill>
              </a:rPr>
              <a:t>: ~ </a:t>
            </a:r>
            <a:r>
              <a:rPr b="1" lang="en-US" sz="1600">
                <a:solidFill>
                  <a:schemeClr val="lt2"/>
                </a:solidFill>
              </a:rPr>
              <a:t>R$ 9 milhões/ano</a:t>
            </a:r>
            <a:r>
              <a:rPr lang="en-US" sz="1600">
                <a:solidFill>
                  <a:schemeClr val="lt2"/>
                </a:solidFill>
              </a:rPr>
              <a:t>, </a:t>
            </a:r>
            <a:endParaRPr sz="16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2"/>
                </a:solidFill>
              </a:rPr>
              <a:t>ou ~3.000 notas/ano no primeiro ano</a:t>
            </a:r>
            <a:endParaRPr sz="1600">
              <a:solidFill>
                <a:schemeClr val="lt2"/>
              </a:solidFill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292200" y="1278675"/>
            <a:ext cx="5909100" cy="67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Variáveis e incertezas dos números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As estimativas de mercado apresentadas se baseiam em dados públicos parciais e projeções médias do volume de notas fiscais emitidas no Brasil. Como a emissão de NFS-e varia entre municípios, setores e portes de empresa, há margens de incerteza consideráveis relacionadas a: (i) falta de padronização nacional dos sistemas municipais; (ii) diferenças no valor médio das notas entre segmentos B2B; e (iii) ausência de dados específicos sobre operações intermunicipais. Ainda assim, os números fornecem uma referência sólida e comparável para dimensionamento de mercado e construção do pitch.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Resumos de 2 linhas para cada estágio</a:t>
            </a:r>
            <a:endParaRPr b="1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TAM (Total Addressable Market)</a:t>
            </a:r>
            <a:r>
              <a:rPr lang="en-US" sz="1200">
                <a:solidFill>
                  <a:schemeClr val="dk1"/>
                </a:solidFill>
              </a:rPr>
              <a:t>: Todo o mercado nacional de serviços B2B com emissão de nota fiscal, estimado em cerca de </a:t>
            </a:r>
            <a:r>
              <a:rPr b="1" lang="en-US" sz="1200">
                <a:solidFill>
                  <a:schemeClr val="dk1"/>
                </a:solidFill>
              </a:rPr>
              <a:t>R$ 300 bilhões/ano</a:t>
            </a:r>
            <a:r>
              <a:rPr lang="en-US" sz="1200">
                <a:solidFill>
                  <a:schemeClr val="dk1"/>
                </a:solidFill>
              </a:rPr>
              <a:t>, correspondendo a aproximadamente </a:t>
            </a:r>
            <a:r>
              <a:rPr b="1" lang="en-US" sz="1200">
                <a:solidFill>
                  <a:schemeClr val="dk1"/>
                </a:solidFill>
              </a:rPr>
              <a:t>100 milhões de notas fiscais/ano</a:t>
            </a:r>
            <a:r>
              <a:rPr lang="en-US" sz="1200">
                <a:solidFill>
                  <a:schemeClr val="dk1"/>
                </a:solidFill>
              </a:rPr>
              <a:t>.</a:t>
            </a:r>
            <a:br>
              <a:rPr lang="en-US" sz="1200">
                <a:solidFill>
                  <a:schemeClr val="dk1"/>
                </a:solidFill>
              </a:rPr>
            </a:br>
            <a:r>
              <a:rPr lang="en-US" sz="1200">
                <a:solidFill>
                  <a:schemeClr val="dk1"/>
                </a:solidFill>
              </a:rPr>
              <a:t> Representa o potencial total do mercado brasileiro de serviços formais que exigem escrituração contábil.</a:t>
            </a:r>
            <a:br>
              <a:rPr lang="en-US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SAM (Serviceable Available Market)</a:t>
            </a:r>
            <a:r>
              <a:rPr lang="en-US" sz="1200">
                <a:solidFill>
                  <a:schemeClr val="dk1"/>
                </a:solidFill>
              </a:rPr>
              <a:t>: Parte do TAM que envolve </a:t>
            </a:r>
            <a:r>
              <a:rPr b="1" lang="en-US" sz="1200">
                <a:solidFill>
                  <a:schemeClr val="dk1"/>
                </a:solidFill>
              </a:rPr>
              <a:t>operações intermunicipais entre empresas</a:t>
            </a:r>
            <a:r>
              <a:rPr lang="en-US" sz="1200">
                <a:solidFill>
                  <a:schemeClr val="dk1"/>
                </a:solidFill>
              </a:rPr>
              <a:t>, estimado em </a:t>
            </a:r>
            <a:r>
              <a:rPr b="1" lang="en-US" sz="1200">
                <a:solidFill>
                  <a:schemeClr val="dk1"/>
                </a:solidFill>
              </a:rPr>
              <a:t>R$ 90 bilhões/ano</a:t>
            </a:r>
            <a:r>
              <a:rPr lang="en-US" sz="1200">
                <a:solidFill>
                  <a:schemeClr val="dk1"/>
                </a:solidFill>
              </a:rPr>
              <a:t> ou cerca de </a:t>
            </a:r>
            <a:r>
              <a:rPr b="1" lang="en-US" sz="1200">
                <a:solidFill>
                  <a:schemeClr val="dk1"/>
                </a:solidFill>
              </a:rPr>
              <a:t>30 milhões de notas/ano</a:t>
            </a:r>
            <a:r>
              <a:rPr lang="en-US" sz="1200">
                <a:solidFill>
                  <a:schemeClr val="dk1"/>
                </a:solidFill>
              </a:rPr>
              <a:t>.</a:t>
            </a:r>
            <a:br>
              <a:rPr lang="en-US" sz="1200">
                <a:solidFill>
                  <a:schemeClr val="dk1"/>
                </a:solidFill>
              </a:rPr>
            </a:br>
            <a:r>
              <a:rPr lang="en-US" sz="1200">
                <a:solidFill>
                  <a:schemeClr val="dk1"/>
                </a:solidFill>
              </a:rPr>
              <a:t> Corresponde à fatia do mercado com maior potencial de integração e digitalização contábil.</a:t>
            </a:r>
            <a:br>
              <a:rPr lang="en-US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-US" sz="1200">
                <a:solidFill>
                  <a:schemeClr val="dk1"/>
                </a:solidFill>
              </a:rPr>
              <a:t>SOM (Serviceable Obtainable Market)</a:t>
            </a:r>
            <a:r>
              <a:rPr lang="en-US" sz="1200">
                <a:solidFill>
                  <a:schemeClr val="dk1"/>
                </a:solidFill>
              </a:rPr>
              <a:t>: A fatia </a:t>
            </a:r>
            <a:r>
              <a:rPr b="1" lang="en-US" sz="1200">
                <a:solidFill>
                  <a:schemeClr val="dk1"/>
                </a:solidFill>
              </a:rPr>
              <a:t>realista e inicial</a:t>
            </a:r>
            <a:r>
              <a:rPr lang="en-US" sz="1200">
                <a:solidFill>
                  <a:schemeClr val="dk1"/>
                </a:solidFill>
              </a:rPr>
              <a:t> de mercado a ser capturada em </a:t>
            </a:r>
            <a:r>
              <a:rPr b="1" lang="en-US" sz="1200">
                <a:solidFill>
                  <a:schemeClr val="dk1"/>
                </a:solidFill>
              </a:rPr>
              <a:t>Mogi Guaçu</a:t>
            </a:r>
            <a:r>
              <a:rPr lang="en-US" sz="1200">
                <a:solidFill>
                  <a:schemeClr val="dk1"/>
                </a:solidFill>
              </a:rPr>
              <a:t>, estimada em </a:t>
            </a:r>
            <a:r>
              <a:rPr b="1" lang="en-US" sz="1200">
                <a:solidFill>
                  <a:schemeClr val="dk1"/>
                </a:solidFill>
              </a:rPr>
              <a:t>~ R$ 9 milhões/ano</a:t>
            </a:r>
            <a:r>
              <a:rPr lang="en-US" sz="1200">
                <a:solidFill>
                  <a:schemeClr val="dk1"/>
                </a:solidFill>
              </a:rPr>
              <a:t> ou cerca de </a:t>
            </a:r>
            <a:r>
              <a:rPr b="1" lang="en-US" sz="1200">
                <a:solidFill>
                  <a:schemeClr val="dk1"/>
                </a:solidFill>
              </a:rPr>
              <a:t>3.000 notas fiscais/ano</a:t>
            </a:r>
            <a:r>
              <a:rPr lang="en-US" sz="1200">
                <a:solidFill>
                  <a:schemeClr val="dk1"/>
                </a:solidFill>
              </a:rPr>
              <a:t> no primeiro ano.</a:t>
            </a:r>
            <a:br>
              <a:rPr lang="en-US" sz="1200">
                <a:solidFill>
                  <a:schemeClr val="dk1"/>
                </a:solidFill>
              </a:rPr>
            </a:br>
            <a:r>
              <a:rPr lang="en-US" sz="1200">
                <a:solidFill>
                  <a:schemeClr val="dk1"/>
                </a:solidFill>
              </a:rPr>
              <a:t> Reflete um cenário conservador de penetração local (≈5% do mercado intermunicipal da cidade).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8" name="Google Shape;16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71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/>
          <p:nvPr/>
        </p:nvSpPr>
        <p:spPr>
          <a:xfrm>
            <a:off x="777954" y="611267"/>
            <a:ext cx="5835300" cy="7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7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50"/>
              <a:buFont typeface="Petrona"/>
              <a:buNone/>
            </a:pPr>
            <a:r>
              <a:rPr b="1" i="0" lang="en-US" sz="45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Modelo de Negócio</a:t>
            </a:r>
            <a:endParaRPr b="0" i="0" sz="4550" u="none" cap="none" strike="noStrike"/>
          </a:p>
        </p:txBody>
      </p:sp>
      <p:sp>
        <p:nvSpPr>
          <p:cNvPr id="170" name="Google Shape;170;p20"/>
          <p:cNvSpPr/>
          <p:nvPr/>
        </p:nvSpPr>
        <p:spPr>
          <a:xfrm>
            <a:off x="777954" y="1674019"/>
            <a:ext cx="3683100" cy="2380500"/>
          </a:xfrm>
          <a:prstGeom prst="roundRect">
            <a:avLst>
              <a:gd fmla="val 392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1007864" y="1903928"/>
            <a:ext cx="29175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SaaS com Assinatura</a:t>
            </a:r>
            <a:endParaRPr b="0" i="0" sz="2250" u="none" cap="none" strike="noStrike"/>
          </a:p>
        </p:txBody>
      </p:sp>
      <p:sp>
        <p:nvSpPr>
          <p:cNvPr id="172" name="Google Shape;172;p20"/>
          <p:cNvSpPr/>
          <p:nvPr/>
        </p:nvSpPr>
        <p:spPr>
          <a:xfrm>
            <a:off x="1007875" y="2331151"/>
            <a:ext cx="3223200" cy="15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Mensal, baseada no volume de NF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. Oferece escalabilidade e flexibilidade para o cliente.</a:t>
            </a:r>
            <a:endParaRPr b="0" i="0" sz="1750" u="none" cap="none" strike="noStrike"/>
          </a:p>
        </p:txBody>
      </p:sp>
      <p:sp>
        <p:nvSpPr>
          <p:cNvPr id="173" name="Google Shape;173;p20"/>
          <p:cNvSpPr/>
          <p:nvPr/>
        </p:nvSpPr>
        <p:spPr>
          <a:xfrm>
            <a:off x="4683204" y="1674019"/>
            <a:ext cx="3683100" cy="2380500"/>
          </a:xfrm>
          <a:prstGeom prst="roundRect">
            <a:avLst>
              <a:gd fmla="val 392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4913114" y="1903928"/>
            <a:ext cx="29175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Planos Escalonados</a:t>
            </a:r>
            <a:endParaRPr b="0" i="0" sz="2250" u="none" cap="none" strike="noStrike"/>
          </a:p>
        </p:txBody>
      </p:sp>
      <p:sp>
        <p:nvSpPr>
          <p:cNvPr id="175" name="Google Shape;175;p20"/>
          <p:cNvSpPr/>
          <p:nvPr/>
        </p:nvSpPr>
        <p:spPr>
          <a:xfrm>
            <a:off x="4913114" y="2401967"/>
            <a:ext cx="32232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 número de usuários e funcionalidades. Atende a diferentes portes de empresas.</a:t>
            </a:r>
            <a:endParaRPr b="0" i="0" sz="1750" u="none" cap="none" strike="noStrike"/>
          </a:p>
        </p:txBody>
      </p:sp>
      <p:sp>
        <p:nvSpPr>
          <p:cNvPr id="176" name="Google Shape;176;p20"/>
          <p:cNvSpPr/>
          <p:nvPr/>
        </p:nvSpPr>
        <p:spPr>
          <a:xfrm>
            <a:off x="777954" y="4276725"/>
            <a:ext cx="7588200" cy="1669200"/>
          </a:xfrm>
          <a:prstGeom prst="roundRect">
            <a:avLst>
              <a:gd fmla="val 5594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1007864" y="4506635"/>
            <a:ext cx="3102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Implementação Rápida</a:t>
            </a:r>
            <a:endParaRPr b="0" i="0" sz="2250" u="none" cap="none" strike="noStrike"/>
          </a:p>
        </p:txBody>
      </p:sp>
      <p:sp>
        <p:nvSpPr>
          <p:cNvPr id="178" name="Google Shape;178;p20"/>
          <p:cNvSpPr/>
          <p:nvPr/>
        </p:nvSpPr>
        <p:spPr>
          <a:xfrm>
            <a:off x="1007864" y="5004673"/>
            <a:ext cx="71283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7 dias para integração completa. Garante agilidade no início da operação.</a:t>
            </a:r>
            <a:endParaRPr b="0" i="0" sz="1750" u="none" cap="none" strike="noStrike"/>
          </a:p>
        </p:txBody>
      </p:sp>
      <p:sp>
        <p:nvSpPr>
          <p:cNvPr id="179" name="Google Shape;179;p20"/>
          <p:cNvSpPr/>
          <p:nvPr/>
        </p:nvSpPr>
        <p:spPr>
          <a:xfrm>
            <a:off x="777950" y="6195902"/>
            <a:ext cx="7588200" cy="17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Nosso modelo de negócio é SaaS, com assinatura mensal e planos escalonados. A implementação é rápida, de 7 dias, e o ROI para clientes é significativo. Estimamos uma economia média de R$</a:t>
            </a: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340,90</a:t>
            </a: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/mês em horas de trabalho, por usuário gerando valor imediato.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85" name="Google Shape;18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1"/>
          <p:cNvSpPr/>
          <p:nvPr/>
        </p:nvSpPr>
        <p:spPr>
          <a:xfrm>
            <a:off x="626500" y="621750"/>
            <a:ext cx="53223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Petrona"/>
              <a:buNone/>
            </a:pPr>
            <a:r>
              <a:rPr b="1" i="0" lang="en-US" sz="37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Vantagens Competitivas</a:t>
            </a:r>
            <a:endParaRPr b="0" i="0" sz="3700" u="none" cap="none" strike="noStrike"/>
          </a:p>
        </p:txBody>
      </p:sp>
      <p:pic>
        <p:nvPicPr>
          <p:cNvPr descr="preencoded.png" id="187" name="Google Shape;18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6507" y="1477566"/>
            <a:ext cx="894993" cy="133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/>
          <p:nvPr/>
        </p:nvSpPr>
        <p:spPr>
          <a:xfrm>
            <a:off x="1789986" y="1656517"/>
            <a:ext cx="2476976" cy="293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Apoiado</a:t>
            </a:r>
            <a:r>
              <a:rPr b="1" lang="en-US" sz="1850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 por IA</a:t>
            </a:r>
            <a:endParaRPr b="0" i="0" sz="1850" u="none" cap="none" strike="noStrike"/>
          </a:p>
        </p:txBody>
      </p:sp>
      <p:sp>
        <p:nvSpPr>
          <p:cNvPr id="189" name="Google Shape;189;p21"/>
          <p:cNvSpPr/>
          <p:nvPr/>
        </p:nvSpPr>
        <p:spPr>
          <a:xfrm>
            <a:off x="1789986" y="2057519"/>
            <a:ext cx="6727507" cy="572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Velocidade e versatilidade de adaptação aos processos internos.</a:t>
            </a:r>
            <a:endParaRPr b="0" i="0" sz="1400" u="none" cap="none" strike="noStrike"/>
          </a:p>
        </p:txBody>
      </p:sp>
      <p:pic>
        <p:nvPicPr>
          <p:cNvPr descr="preencoded.png" id="190" name="Google Shape;190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507" y="2809399"/>
            <a:ext cx="894993" cy="1074063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/>
          <p:nvPr/>
        </p:nvSpPr>
        <p:spPr>
          <a:xfrm>
            <a:off x="1789965" y="2988350"/>
            <a:ext cx="4651500" cy="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Integração Abrangente</a:t>
            </a:r>
            <a:endParaRPr b="0" i="0" sz="1850" u="none" cap="none" strike="noStrike"/>
          </a:p>
        </p:txBody>
      </p:sp>
      <p:sp>
        <p:nvSpPr>
          <p:cNvPr id="192" name="Google Shape;192;p21"/>
          <p:cNvSpPr/>
          <p:nvPr/>
        </p:nvSpPr>
        <p:spPr>
          <a:xfrm>
            <a:off x="1789986" y="3389352"/>
            <a:ext cx="6727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100% do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 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municípios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do Brasil.</a:t>
            </a:r>
            <a:endParaRPr b="0" i="0" sz="1400" u="none" cap="none" strike="noStrike"/>
          </a:p>
        </p:txBody>
      </p:sp>
      <p:pic>
        <p:nvPicPr>
          <p:cNvPr descr="preencoded.png" id="193" name="Google Shape;193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507" y="3883462"/>
            <a:ext cx="894993" cy="133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/>
          <p:nvPr/>
        </p:nvSpPr>
        <p:spPr>
          <a:xfrm>
            <a:off x="1789986" y="4062413"/>
            <a:ext cx="2349460" cy="293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Alertas Preventivos</a:t>
            </a:r>
            <a:endParaRPr b="0" i="0" sz="1850" u="none" cap="none" strike="noStrike"/>
          </a:p>
        </p:txBody>
      </p:sp>
      <p:sp>
        <p:nvSpPr>
          <p:cNvPr id="195" name="Google Shape;195;p21"/>
          <p:cNvSpPr/>
          <p:nvPr/>
        </p:nvSpPr>
        <p:spPr>
          <a:xfrm>
            <a:off x="1789986" y="4463415"/>
            <a:ext cx="6727507" cy="572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Inconsistências fiscais identificadas. Previne multas e contingências financeiras.</a:t>
            </a:r>
            <a:endParaRPr b="0" i="0" sz="1400" u="none" cap="none" strike="noStrike"/>
          </a:p>
        </p:txBody>
      </p:sp>
      <p:pic>
        <p:nvPicPr>
          <p:cNvPr descr="preencoded.png" id="196" name="Google Shape;196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6507" y="5215295"/>
            <a:ext cx="894993" cy="1331833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/>
          <p:nvPr/>
        </p:nvSpPr>
        <p:spPr>
          <a:xfrm>
            <a:off x="1789986" y="5394246"/>
            <a:ext cx="2775585" cy="293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Petrona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Atualizações Automáticas</a:t>
            </a:r>
            <a:endParaRPr b="0" i="0" sz="1850" u="none" cap="none" strike="noStrike"/>
          </a:p>
        </p:txBody>
      </p:sp>
      <p:sp>
        <p:nvSpPr>
          <p:cNvPr id="198" name="Google Shape;198;p21"/>
          <p:cNvSpPr/>
          <p:nvPr/>
        </p:nvSpPr>
        <p:spPr>
          <a:xfrm>
            <a:off x="1789986" y="5795248"/>
            <a:ext cx="6727507" cy="572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Para mudanças na legislação tributária. Mantém a plataforma sempre atualizada.</a:t>
            </a:r>
            <a:endParaRPr b="0" i="0" sz="1400" u="none" cap="none" strike="noStrike"/>
          </a:p>
        </p:txBody>
      </p:sp>
      <p:sp>
        <p:nvSpPr>
          <p:cNvPr id="199" name="Google Shape;199;p21"/>
          <p:cNvSpPr/>
          <p:nvPr/>
        </p:nvSpPr>
        <p:spPr>
          <a:xfrm>
            <a:off x="626507" y="6748463"/>
            <a:ext cx="7890986" cy="8593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Nossas vantagens competitivas são o algoritmo proprietário, 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modularidade para regiões e municípios, facilitando o dia a dia das prestações de serviços e 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escrituração</a:t>
            </a:r>
            <a:r>
              <a:rPr lang="en-US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 de NFS.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